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Nunito"/>
      <p:regular r:id="rId27"/>
      <p:bold r:id="rId28"/>
      <p:italic r:id="rId29"/>
      <p:boldItalic r:id="rId30"/>
    </p:embeddedFont>
    <p:embeddedFont>
      <p:font typeface="Montserrat"/>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e88e9cade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e88e9cade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88e9cade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e88e9cade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750b188a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750b188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750b188a9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750b188a9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50b188a9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50b188a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50b188a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50b188a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50b188a9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50b188a9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50b188a9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50b188a9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50b188a9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50b188a9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50b188a9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50b188a9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50b188a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50b188a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50b188a9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750b188a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e88e9cad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e88e9cad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88e9cade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e88e9cade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88e9cad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88e9cad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e88e9cade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e88e9cade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88e9cade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88e9cade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e88e9cade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e88e9cade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e88e9cade8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e88e9cade8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Neural Style Transfer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we capture style of an image</a:t>
            </a:r>
            <a:endParaRPr/>
          </a:p>
        </p:txBody>
      </p:sp>
      <p:sp>
        <p:nvSpPr>
          <p:cNvPr id="285" name="Google Shape;285;p26"/>
          <p:cNvSpPr txBox="1"/>
          <p:nvPr>
            <p:ph idx="1" type="body"/>
          </p:nvPr>
        </p:nvSpPr>
        <p:spPr>
          <a:xfrm>
            <a:off x="312125" y="1358225"/>
            <a:ext cx="8967000" cy="61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Determining correlation involves checking the size of the dot product: a large dot product indicates high correlation, meaning the channels capture similar features, while a small dot product signifies low correlation, indicating different features or patterns.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Steps To Create The Neural Style Transfer</a:t>
            </a:r>
            <a:endParaRPr/>
          </a:p>
        </p:txBody>
      </p:sp>
      <p:sp>
        <p:nvSpPr>
          <p:cNvPr id="291" name="Google Shape;291;p27"/>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GB" sz="1900"/>
              <a:t>Importing Libraries</a:t>
            </a:r>
            <a:endParaRPr sz="1900"/>
          </a:p>
          <a:p>
            <a:pPr indent="-349250" lvl="0" marL="457200" rtl="0" algn="l">
              <a:spcBef>
                <a:spcPts val="0"/>
              </a:spcBef>
              <a:spcAft>
                <a:spcPts val="0"/>
              </a:spcAft>
              <a:buSzPts val="1900"/>
              <a:buChar char="●"/>
            </a:pPr>
            <a:r>
              <a:rPr lang="en-GB" sz="1900"/>
              <a:t>Import Image data</a:t>
            </a:r>
            <a:endParaRPr sz="1900"/>
          </a:p>
          <a:p>
            <a:pPr indent="-349250" lvl="0" marL="457200" rtl="0" algn="l">
              <a:spcBef>
                <a:spcPts val="0"/>
              </a:spcBef>
              <a:spcAft>
                <a:spcPts val="0"/>
              </a:spcAft>
              <a:buSzPts val="1900"/>
              <a:buChar char="●"/>
            </a:pPr>
            <a:r>
              <a:rPr lang="en-GB" sz="1900"/>
              <a:t>Image processing</a:t>
            </a:r>
            <a:endParaRPr sz="1900"/>
          </a:p>
          <a:p>
            <a:pPr indent="-349250" lvl="0" marL="457200" rtl="0" algn="l">
              <a:spcBef>
                <a:spcPts val="0"/>
              </a:spcBef>
              <a:spcAft>
                <a:spcPts val="0"/>
              </a:spcAft>
              <a:buSzPts val="1900"/>
              <a:buChar char="●"/>
            </a:pPr>
            <a:r>
              <a:rPr lang="en-GB" sz="1900"/>
              <a:t>Model Initialization</a:t>
            </a:r>
            <a:endParaRPr sz="1900"/>
          </a:p>
          <a:p>
            <a:pPr indent="-349250" lvl="0" marL="457200" rtl="0" algn="l">
              <a:spcBef>
                <a:spcPts val="0"/>
              </a:spcBef>
              <a:spcAft>
                <a:spcPts val="0"/>
              </a:spcAft>
              <a:buSzPts val="1900"/>
              <a:buChar char="●"/>
            </a:pPr>
            <a:r>
              <a:rPr lang="en-GB" sz="1900"/>
              <a:t>Content Model defining</a:t>
            </a:r>
            <a:endParaRPr sz="1900"/>
          </a:p>
          <a:p>
            <a:pPr indent="-349250" lvl="0" marL="457200" rtl="0" algn="l">
              <a:spcBef>
                <a:spcPts val="0"/>
              </a:spcBef>
              <a:spcAft>
                <a:spcPts val="0"/>
              </a:spcAft>
              <a:buSzPts val="1900"/>
              <a:buChar char="●"/>
            </a:pPr>
            <a:r>
              <a:rPr lang="en-GB" sz="1900"/>
              <a:t>Style Model defining</a:t>
            </a:r>
            <a:endParaRPr sz="1900"/>
          </a:p>
          <a:p>
            <a:pPr indent="-349250" lvl="0" marL="457200" rtl="0" algn="l">
              <a:spcBef>
                <a:spcPts val="0"/>
              </a:spcBef>
              <a:spcAft>
                <a:spcPts val="0"/>
              </a:spcAft>
              <a:buSzPts val="1900"/>
              <a:buChar char="●"/>
            </a:pPr>
            <a:r>
              <a:rPr lang="en-GB" sz="1900"/>
              <a:t>Content Loss</a:t>
            </a:r>
            <a:endParaRPr sz="1900"/>
          </a:p>
          <a:p>
            <a:pPr indent="-349250" lvl="0" marL="457200" rtl="0" algn="l">
              <a:spcBef>
                <a:spcPts val="0"/>
              </a:spcBef>
              <a:spcAft>
                <a:spcPts val="0"/>
              </a:spcAft>
              <a:buSzPts val="1900"/>
              <a:buChar char="●"/>
            </a:pPr>
            <a:r>
              <a:rPr lang="en-GB" sz="1900"/>
              <a:t>Model Training</a:t>
            </a:r>
            <a:endParaRPr sz="1900"/>
          </a:p>
          <a:p>
            <a:pPr indent="-349250" lvl="0" marL="457200" rtl="0" algn="l">
              <a:spcBef>
                <a:spcPts val="0"/>
              </a:spcBef>
              <a:spcAft>
                <a:spcPts val="0"/>
              </a:spcAft>
              <a:buSzPts val="1900"/>
              <a:buChar char="●"/>
            </a:pPr>
            <a:r>
              <a:rPr lang="en-GB" sz="1900"/>
              <a:t>Model Prediction</a:t>
            </a:r>
            <a:endParaRPr sz="1900"/>
          </a:p>
          <a:p>
            <a:pPr indent="0" lvl="0" marL="91440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Importing libraries</a:t>
            </a:r>
            <a:endParaRPr/>
          </a:p>
        </p:txBody>
      </p:sp>
      <p:sp>
        <p:nvSpPr>
          <p:cNvPr id="297" name="Google Shape;297;p28"/>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98" name="Google Shape;298;p28"/>
          <p:cNvPicPr preferRelativeResize="0"/>
          <p:nvPr/>
        </p:nvPicPr>
        <p:blipFill>
          <a:blip r:embed="rId3">
            <a:alphaModFix/>
          </a:blip>
          <a:stretch>
            <a:fillRect/>
          </a:stretch>
        </p:blipFill>
        <p:spPr>
          <a:xfrm>
            <a:off x="1143525" y="1057904"/>
            <a:ext cx="7350900" cy="37364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Import Image  Data</a:t>
            </a:r>
            <a:endParaRPr/>
          </a:p>
        </p:txBody>
      </p:sp>
      <p:sp>
        <p:nvSpPr>
          <p:cNvPr id="304" name="Google Shape;304;p29"/>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5" name="Google Shape;305;p29"/>
          <p:cNvPicPr preferRelativeResize="0"/>
          <p:nvPr/>
        </p:nvPicPr>
        <p:blipFill>
          <a:blip r:embed="rId3">
            <a:alphaModFix/>
          </a:blip>
          <a:stretch>
            <a:fillRect/>
          </a:stretch>
        </p:blipFill>
        <p:spPr>
          <a:xfrm>
            <a:off x="1143550" y="979725"/>
            <a:ext cx="7438950" cy="281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0"/>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Image processing</a:t>
            </a:r>
            <a:endParaRPr/>
          </a:p>
        </p:txBody>
      </p:sp>
      <p:sp>
        <p:nvSpPr>
          <p:cNvPr id="311" name="Google Shape;311;p30"/>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30"/>
          <p:cNvPicPr preferRelativeResize="0"/>
          <p:nvPr/>
        </p:nvPicPr>
        <p:blipFill>
          <a:blip r:embed="rId3">
            <a:alphaModFix/>
          </a:blip>
          <a:stretch>
            <a:fillRect/>
          </a:stretch>
        </p:blipFill>
        <p:spPr>
          <a:xfrm>
            <a:off x="1127900" y="985375"/>
            <a:ext cx="7350900" cy="31727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1"/>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Initialization</a:t>
            </a:r>
            <a:endParaRPr/>
          </a:p>
        </p:txBody>
      </p:sp>
      <p:sp>
        <p:nvSpPr>
          <p:cNvPr id="318" name="Google Shape;318;p31"/>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9" name="Google Shape;319;p31"/>
          <p:cNvPicPr preferRelativeResize="0"/>
          <p:nvPr/>
        </p:nvPicPr>
        <p:blipFill>
          <a:blip r:embed="rId3">
            <a:alphaModFix/>
          </a:blip>
          <a:stretch>
            <a:fillRect/>
          </a:stretch>
        </p:blipFill>
        <p:spPr>
          <a:xfrm>
            <a:off x="1107550" y="979725"/>
            <a:ext cx="7829550" cy="3814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Model Defining</a:t>
            </a:r>
            <a:r>
              <a:rPr lang="en-GB"/>
              <a:t> </a:t>
            </a:r>
            <a:endParaRPr/>
          </a:p>
        </p:txBody>
      </p:sp>
      <p:sp>
        <p:nvSpPr>
          <p:cNvPr id="325" name="Google Shape;325;p32"/>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6" name="Google Shape;326;p32"/>
          <p:cNvPicPr preferRelativeResize="0"/>
          <p:nvPr/>
        </p:nvPicPr>
        <p:blipFill>
          <a:blip r:embed="rId3">
            <a:alphaModFix/>
          </a:blip>
          <a:stretch>
            <a:fillRect/>
          </a:stretch>
        </p:blipFill>
        <p:spPr>
          <a:xfrm>
            <a:off x="1049725" y="1057875"/>
            <a:ext cx="7350900" cy="322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Style model defining</a:t>
            </a:r>
            <a:r>
              <a:rPr lang="en-GB"/>
              <a:t> </a:t>
            </a:r>
            <a:endParaRPr/>
          </a:p>
        </p:txBody>
      </p:sp>
      <p:sp>
        <p:nvSpPr>
          <p:cNvPr id="332" name="Google Shape;332;p33"/>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3" name="Google Shape;333;p33"/>
          <p:cNvPicPr preferRelativeResize="0"/>
          <p:nvPr/>
        </p:nvPicPr>
        <p:blipFill>
          <a:blip r:embed="rId3">
            <a:alphaModFix/>
          </a:blip>
          <a:stretch>
            <a:fillRect/>
          </a:stretch>
        </p:blipFill>
        <p:spPr>
          <a:xfrm>
            <a:off x="1159925" y="979725"/>
            <a:ext cx="7724775" cy="3371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Loss</a:t>
            </a:r>
            <a:endParaRPr/>
          </a:p>
        </p:txBody>
      </p:sp>
      <p:sp>
        <p:nvSpPr>
          <p:cNvPr id="339" name="Google Shape;339;p34"/>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0" name="Google Shape;340;p34"/>
          <p:cNvPicPr preferRelativeResize="0"/>
          <p:nvPr/>
        </p:nvPicPr>
        <p:blipFill>
          <a:blip r:embed="rId3">
            <a:alphaModFix/>
          </a:blip>
          <a:stretch>
            <a:fillRect/>
          </a:stretch>
        </p:blipFill>
        <p:spPr>
          <a:xfrm>
            <a:off x="1112275" y="979725"/>
            <a:ext cx="7350899" cy="2741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Training </a:t>
            </a:r>
            <a:endParaRPr/>
          </a:p>
        </p:txBody>
      </p:sp>
      <p:sp>
        <p:nvSpPr>
          <p:cNvPr id="346" name="Google Shape;346;p35"/>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7" name="Google Shape;347;p35"/>
          <p:cNvPicPr preferRelativeResize="0"/>
          <p:nvPr/>
        </p:nvPicPr>
        <p:blipFill>
          <a:blip r:embed="rId3">
            <a:alphaModFix/>
          </a:blip>
          <a:stretch>
            <a:fillRect/>
          </a:stretch>
        </p:blipFill>
        <p:spPr>
          <a:xfrm>
            <a:off x="1049723" y="979725"/>
            <a:ext cx="7350900" cy="2314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neural style transfer</a:t>
            </a:r>
            <a:endParaRPr/>
          </a:p>
        </p:txBody>
      </p:sp>
      <p:sp>
        <p:nvSpPr>
          <p:cNvPr id="234" name="Google Shape;234;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highlight>
                  <a:srgbClr val="131417"/>
                </a:highlight>
                <a:latin typeface="Nunito"/>
                <a:ea typeface="Nunito"/>
                <a:cs typeface="Nunito"/>
                <a:sym typeface="Nunito"/>
              </a:rPr>
              <a:t>Neural style transfer is an optimization technique used to take two images, a </a:t>
            </a:r>
            <a:r>
              <a:rPr i="1" lang="en-GB" sz="2000">
                <a:solidFill>
                  <a:srgbClr val="FFFFFF"/>
                </a:solidFill>
                <a:highlight>
                  <a:srgbClr val="131417"/>
                </a:highlight>
                <a:latin typeface="Nunito"/>
                <a:ea typeface="Nunito"/>
                <a:cs typeface="Nunito"/>
                <a:sym typeface="Nunito"/>
              </a:rPr>
              <a:t>content</a:t>
            </a:r>
            <a:r>
              <a:rPr lang="en-GB" sz="2000">
                <a:solidFill>
                  <a:srgbClr val="FFFFFF"/>
                </a:solidFill>
                <a:highlight>
                  <a:srgbClr val="131417"/>
                </a:highlight>
                <a:latin typeface="Nunito"/>
                <a:ea typeface="Nunito"/>
                <a:cs typeface="Nunito"/>
                <a:sym typeface="Nunito"/>
              </a:rPr>
              <a:t> image and a </a:t>
            </a:r>
            <a:r>
              <a:rPr i="1" lang="en-GB" sz="2000">
                <a:solidFill>
                  <a:srgbClr val="FFFFFF"/>
                </a:solidFill>
                <a:highlight>
                  <a:srgbClr val="131417"/>
                </a:highlight>
                <a:latin typeface="Nunito"/>
                <a:ea typeface="Nunito"/>
                <a:cs typeface="Nunito"/>
                <a:sym typeface="Nunito"/>
              </a:rPr>
              <a:t>style reference</a:t>
            </a:r>
            <a:r>
              <a:rPr lang="en-GB" sz="2000">
                <a:solidFill>
                  <a:srgbClr val="FFFFFF"/>
                </a:solidFill>
                <a:highlight>
                  <a:srgbClr val="131417"/>
                </a:highlight>
                <a:latin typeface="Nunito"/>
                <a:ea typeface="Nunito"/>
                <a:cs typeface="Nunito"/>
                <a:sym typeface="Nunito"/>
              </a:rPr>
              <a:t> image such as an artwork by a famous painter, and blend them so the output image looks like the content image, but “painted” in the style of the style reference image. This technique is used by many popular Android iOS apps such as </a:t>
            </a:r>
            <a:r>
              <a:rPr i="1" lang="en-GB" sz="2000">
                <a:solidFill>
                  <a:srgbClr val="FFFFFF"/>
                </a:solidFill>
                <a:highlight>
                  <a:srgbClr val="131417"/>
                </a:highlight>
                <a:latin typeface="Nunito"/>
                <a:ea typeface="Nunito"/>
                <a:cs typeface="Nunito"/>
                <a:sym typeface="Nunito"/>
              </a:rPr>
              <a:t>Prisma</a:t>
            </a:r>
            <a:r>
              <a:rPr lang="en-GB" sz="2000">
                <a:solidFill>
                  <a:srgbClr val="FFFFFF"/>
                </a:solidFill>
                <a:highlight>
                  <a:srgbClr val="131417"/>
                </a:highlight>
                <a:latin typeface="Nunito"/>
                <a:ea typeface="Nunito"/>
                <a:cs typeface="Nunito"/>
                <a:sym typeface="Nunito"/>
              </a:rPr>
              <a:t>, </a:t>
            </a:r>
            <a:r>
              <a:rPr i="1" lang="en-GB" sz="2000">
                <a:solidFill>
                  <a:srgbClr val="FFFFFF"/>
                </a:solidFill>
                <a:highlight>
                  <a:srgbClr val="131417"/>
                </a:highlight>
                <a:latin typeface="Nunito"/>
                <a:ea typeface="Nunito"/>
                <a:cs typeface="Nunito"/>
                <a:sym typeface="Nunito"/>
              </a:rPr>
              <a:t>DreamScope</a:t>
            </a:r>
            <a:r>
              <a:rPr lang="en-GB" sz="2000">
                <a:solidFill>
                  <a:srgbClr val="FFFFFF"/>
                </a:solidFill>
                <a:highlight>
                  <a:srgbClr val="131417"/>
                </a:highlight>
                <a:latin typeface="Nunito"/>
                <a:ea typeface="Nunito"/>
                <a:cs typeface="Nunito"/>
                <a:sym typeface="Nunito"/>
              </a:rPr>
              <a:t>, and </a:t>
            </a:r>
            <a:r>
              <a:rPr i="1" lang="en-GB" sz="2000">
                <a:solidFill>
                  <a:srgbClr val="FFFFFF"/>
                </a:solidFill>
                <a:highlight>
                  <a:srgbClr val="131417"/>
                </a:highlight>
                <a:latin typeface="Nunito"/>
                <a:ea typeface="Nunito"/>
                <a:cs typeface="Nunito"/>
                <a:sym typeface="Nunito"/>
              </a:rPr>
              <a:t>PicsArt</a:t>
            </a:r>
            <a:r>
              <a:rPr lang="en-GB" sz="2000">
                <a:solidFill>
                  <a:srgbClr val="FFFFFF"/>
                </a:solidFill>
                <a:highlight>
                  <a:srgbClr val="131417"/>
                </a:highlight>
                <a:latin typeface="Nunito"/>
                <a:ea typeface="Nunito"/>
                <a:cs typeface="Nunito"/>
                <a:sym typeface="Nunito"/>
              </a:rPr>
              <a:t>.</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Prediction</a:t>
            </a:r>
            <a:endParaRPr/>
          </a:p>
        </p:txBody>
      </p:sp>
      <p:sp>
        <p:nvSpPr>
          <p:cNvPr id="353" name="Google Shape;353;p36"/>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4" name="Google Shape;354;p36"/>
          <p:cNvPicPr preferRelativeResize="0"/>
          <p:nvPr/>
        </p:nvPicPr>
        <p:blipFill>
          <a:blip r:embed="rId3">
            <a:alphaModFix/>
          </a:blip>
          <a:stretch>
            <a:fillRect/>
          </a:stretch>
        </p:blipFill>
        <p:spPr>
          <a:xfrm>
            <a:off x="1116763" y="979725"/>
            <a:ext cx="7216824" cy="3892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output</a:t>
            </a:r>
            <a:endParaRPr/>
          </a:p>
        </p:txBody>
      </p:sp>
      <p:sp>
        <p:nvSpPr>
          <p:cNvPr id="360" name="Google Shape;360;p37"/>
          <p:cNvSpPr txBox="1"/>
          <p:nvPr>
            <p:ph idx="1" type="body"/>
          </p:nvPr>
        </p:nvSpPr>
        <p:spPr>
          <a:xfrm>
            <a:off x="1049725" y="979725"/>
            <a:ext cx="7350900" cy="389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1" name="Google Shape;361;p37"/>
          <p:cNvPicPr preferRelativeResize="0"/>
          <p:nvPr/>
        </p:nvPicPr>
        <p:blipFill>
          <a:blip r:embed="rId3">
            <a:alphaModFix/>
          </a:blip>
          <a:stretch>
            <a:fillRect/>
          </a:stretch>
        </p:blipFill>
        <p:spPr>
          <a:xfrm>
            <a:off x="1049725" y="979725"/>
            <a:ext cx="4171950" cy="349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txBox="1"/>
          <p:nvPr>
            <p:ph type="title"/>
          </p:nvPr>
        </p:nvSpPr>
        <p:spPr>
          <a:xfrm>
            <a:off x="939875" y="165650"/>
            <a:ext cx="7980300" cy="11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What’s neural style transfer</a:t>
            </a:r>
            <a:endParaRPr/>
          </a:p>
        </p:txBody>
      </p:sp>
      <p:sp>
        <p:nvSpPr>
          <p:cNvPr id="240" name="Google Shape;24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900">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1" name="Google Shape;241;p19"/>
          <p:cNvPicPr preferRelativeResize="0"/>
          <p:nvPr/>
        </p:nvPicPr>
        <p:blipFill>
          <a:blip r:embed="rId3">
            <a:alphaModFix/>
          </a:blip>
          <a:stretch>
            <a:fillRect/>
          </a:stretch>
        </p:blipFill>
        <p:spPr>
          <a:xfrm>
            <a:off x="223850" y="1023953"/>
            <a:ext cx="8696325" cy="3738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type="title"/>
          </p:nvPr>
        </p:nvSpPr>
        <p:spPr>
          <a:xfrm>
            <a:off x="860275" y="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What’s Convolutional Neural Network</a:t>
            </a:r>
            <a:endParaRPr/>
          </a:p>
        </p:txBody>
      </p:sp>
      <p:sp>
        <p:nvSpPr>
          <p:cNvPr id="247" name="Google Shape;247;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0"/>
              </a:spcAft>
              <a:buNone/>
            </a:pPr>
            <a:r>
              <a:t/>
            </a:r>
            <a:endParaRPr sz="2000">
              <a:solidFill>
                <a:srgbClr val="FFFFFF"/>
              </a:solidFill>
              <a:highlight>
                <a:srgbClr val="131417"/>
              </a:highlight>
              <a:latin typeface="Nunito"/>
              <a:ea typeface="Nunito"/>
              <a:cs typeface="Nunito"/>
              <a:sym typeface="Nunito"/>
            </a:endParaRPr>
          </a:p>
          <a:p>
            <a:pPr indent="0" lvl="0" marL="0" rtl="0" algn="l">
              <a:spcBef>
                <a:spcPts val="1600"/>
              </a:spcBef>
              <a:spcAft>
                <a:spcPts val="1600"/>
              </a:spcAft>
              <a:buNone/>
            </a:pPr>
            <a:r>
              <a:t/>
            </a:r>
            <a:endParaRPr/>
          </a:p>
        </p:txBody>
      </p:sp>
      <p:pic>
        <p:nvPicPr>
          <p:cNvPr id="248" name="Google Shape;248;p20"/>
          <p:cNvPicPr preferRelativeResize="0"/>
          <p:nvPr/>
        </p:nvPicPr>
        <p:blipFill>
          <a:blip r:embed="rId3">
            <a:alphaModFix/>
          </a:blip>
          <a:stretch>
            <a:fillRect/>
          </a:stretch>
        </p:blipFill>
        <p:spPr>
          <a:xfrm>
            <a:off x="84638" y="1184400"/>
            <a:ext cx="8974725" cy="3065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1"/>
          <p:cNvSpPr txBox="1"/>
          <p:nvPr>
            <p:ph type="title"/>
          </p:nvPr>
        </p:nvSpPr>
        <p:spPr>
          <a:xfrm>
            <a:off x="1174075" y="372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GB"/>
              <a:t> What’s Convolutional Neural Network</a:t>
            </a:r>
            <a:endParaRPr/>
          </a:p>
        </p:txBody>
      </p:sp>
      <p:sp>
        <p:nvSpPr>
          <p:cNvPr id="254" name="Google Shape;254;p21"/>
          <p:cNvSpPr txBox="1"/>
          <p:nvPr>
            <p:ph idx="1" type="body"/>
          </p:nvPr>
        </p:nvSpPr>
        <p:spPr>
          <a:xfrm>
            <a:off x="392750" y="1578900"/>
            <a:ext cx="8005200" cy="35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 In CNNs, at Layer 1 with 32 filters, the network detects basic patterns like lines. As we move to Layer 2 with 64 filters, it identifies more complex features such as faces or wheels. This progression in feature detection is known as feature representation. CNNs encode images without understanding their content, making them useful for tasks like Neural Style Transfer</a:t>
            </a:r>
            <a:endParaRPr sz="2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2"/>
          <p:cNvSpPr txBox="1"/>
          <p:nvPr>
            <p:ph type="title"/>
          </p:nvPr>
        </p:nvSpPr>
        <p:spPr>
          <a:xfrm>
            <a:off x="1096375" y="3147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Convolutional Neural Networks are used to capture Content and Style of images?</a:t>
            </a:r>
            <a:endParaRPr/>
          </a:p>
        </p:txBody>
      </p:sp>
      <p:sp>
        <p:nvSpPr>
          <p:cNvPr id="260" name="Google Shape;260;p22"/>
          <p:cNvSpPr txBox="1"/>
          <p:nvPr>
            <p:ph idx="1" type="body"/>
          </p:nvPr>
        </p:nvSpPr>
        <p:spPr>
          <a:xfrm>
            <a:off x="177000" y="1358225"/>
            <a:ext cx="8967000" cy="61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 </a:t>
            </a:r>
            <a:r>
              <a:rPr lang="en-GB" sz="2000"/>
              <a:t>VGG19 network is used for Neural Style transfer. VGG-19 is a convolutional neural network that is trained on more than a million images from the ImageNet database. The network is 19 layers deep and trained on millions of images. Because of which it is able to detect high-level features in an image.Having the above intuition, let’s define our Content Loss and Style loss to randomly generated noisy image.</a:t>
            </a:r>
            <a:endParaRPr sz="2000"/>
          </a:p>
          <a:p>
            <a:pPr indent="0" lvl="0" marL="0" rtl="0" algn="l">
              <a:spcBef>
                <a:spcPts val="1600"/>
              </a:spcBef>
              <a:spcAft>
                <a:spcPts val="1600"/>
              </a:spcAft>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Convolutional Neural Networks are used to capture Content and Style of images?</a:t>
            </a:r>
            <a:endParaRPr/>
          </a:p>
        </p:txBody>
      </p:sp>
      <p:sp>
        <p:nvSpPr>
          <p:cNvPr id="266" name="Google Shape;266;p23"/>
          <p:cNvSpPr txBox="1"/>
          <p:nvPr>
            <p:ph idx="1" type="body"/>
          </p:nvPr>
        </p:nvSpPr>
        <p:spPr>
          <a:xfrm>
            <a:off x="312125" y="1358225"/>
            <a:ext cx="8967000" cy="61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t>Now, this ‘encoding nature’ of CNN’s is the key in Neural Style Transfer. Firstly, we initialize a noisy image, which is going to be our output image(G). We then calculate how similar is this image to the content and style image at a particular layer in the network(VGG network). Since we want that our output image(G) should have the content of the content image(C) and style of style image(S) we calculate the loss of generated image(G) w.r.t to the respective content(C) and style(S) image.</a:t>
            </a:r>
            <a:endParaRPr sz="2000"/>
          </a:p>
          <a:p>
            <a:pPr indent="0" lvl="0" marL="0" rtl="0" algn="l">
              <a:spcBef>
                <a:spcPts val="1600"/>
              </a:spcBef>
              <a:spcAft>
                <a:spcPts val="0"/>
              </a:spcAft>
              <a:buNone/>
            </a:pPr>
            <a:r>
              <a:t/>
            </a:r>
            <a:endParaRPr sz="2000"/>
          </a:p>
          <a:p>
            <a:pPr indent="0" lvl="0" marL="0" rtl="0" algn="l">
              <a:spcBef>
                <a:spcPts val="1600"/>
              </a:spcBef>
              <a:spcAft>
                <a:spcPts val="160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Convolutional Neural Networks are used to capture Content and Style of images?</a:t>
            </a:r>
            <a:endParaRPr/>
          </a:p>
        </p:txBody>
      </p:sp>
      <p:sp>
        <p:nvSpPr>
          <p:cNvPr id="272" name="Google Shape;272;p24"/>
          <p:cNvSpPr txBox="1"/>
          <p:nvPr>
            <p:ph idx="1" type="body"/>
          </p:nvPr>
        </p:nvSpPr>
        <p:spPr>
          <a:xfrm>
            <a:off x="312125" y="1358225"/>
            <a:ext cx="8967000" cy="61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1600"/>
              </a:spcBef>
              <a:spcAft>
                <a:spcPts val="1600"/>
              </a:spcAft>
              <a:buNone/>
            </a:pPr>
            <a:r>
              <a:t/>
            </a:r>
            <a:endParaRPr sz="2000"/>
          </a:p>
        </p:txBody>
      </p:sp>
      <p:pic>
        <p:nvPicPr>
          <p:cNvPr id="273" name="Google Shape;273;p24"/>
          <p:cNvPicPr preferRelativeResize="0"/>
          <p:nvPr/>
        </p:nvPicPr>
        <p:blipFill>
          <a:blip r:embed="rId3">
            <a:alphaModFix/>
          </a:blip>
          <a:stretch>
            <a:fillRect/>
          </a:stretch>
        </p:blipFill>
        <p:spPr>
          <a:xfrm>
            <a:off x="902800" y="1358225"/>
            <a:ext cx="7280426" cy="3785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5"/>
          <p:cNvSpPr txBox="1"/>
          <p:nvPr>
            <p:ph type="title"/>
          </p:nvPr>
        </p:nvSpPr>
        <p:spPr>
          <a:xfrm>
            <a:off x="1049725" y="414125"/>
            <a:ext cx="7945200" cy="94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we capture style of an image</a:t>
            </a:r>
            <a:endParaRPr/>
          </a:p>
        </p:txBody>
      </p:sp>
      <p:sp>
        <p:nvSpPr>
          <p:cNvPr id="279" name="Google Shape;279;p25"/>
          <p:cNvSpPr txBox="1"/>
          <p:nvPr>
            <p:ph idx="1" type="body"/>
          </p:nvPr>
        </p:nvSpPr>
        <p:spPr>
          <a:xfrm>
            <a:off x="312125" y="1358225"/>
            <a:ext cx="8967000" cy="618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t>Correlation refers to how similar or related two filters or channels are in capturing features within an image. For example, if two channels like Red and Yellow detect vertical lines and produce similar effects wherever such lines appear, they are considered correlated.To calculate this correlation mathematically, we compute the dot product of the activation vectors of the two filters. This computation results in a matrix known as the Gram Matrix.</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